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7010400" cy="9236075"/>
  <p:embeddedFontLst>
    <p:embeddedFont>
      <p:font typeface="Arial Black" panose="020B0A04020102020204" pitchFamily="34" charset="0"/>
      <p:regular r:id="rId14"/>
      <p:bold r:id="rId15"/>
    </p:embeddedFont>
    <p:embeddedFont>
      <p:font typeface="Montserrat" panose="00000500000000000000" pitchFamily="2" charset="0"/>
      <p:regular r:id="rId16"/>
      <p:bold r:id="rId17"/>
      <p:italic r:id="rId18"/>
      <p:boldItalic r:id="rId19"/>
    </p:embeddedFont>
    <p:embeddedFont>
      <p:font typeface="Proxima Nova" panose="020B0604020202020204" charset="0"/>
      <p:regular r:id="rId20"/>
      <p:bold r:id="rId21"/>
      <p:italic r:id="rId22"/>
      <p:boldItalic r:id="rId23"/>
    </p:embeddedFont>
    <p:embeddedFont>
      <p:font typeface="Raleway" pitchFamily="2" charset="0"/>
      <p:regular r:id="rId24"/>
      <p:bold r:id="rId25"/>
      <p:italic r:id="rId26"/>
      <p:boldItalic r:id="rId27"/>
    </p:embeddedFont>
    <p:embeddedFont>
      <p:font typeface="Roboto Mono" panose="00000009000000000000" pitchFamily="49" charset="0"/>
      <p:regular r:id="rId28"/>
      <p:bold r:id="rId29"/>
      <p:italic r:id="rId30"/>
      <p:boldItalic r:id="rId31"/>
    </p:embeddedFont>
    <p:embeddedFont>
      <p:font typeface="Source Sans Pro" panose="020B0503030403020204" pitchFamily="34" charset="0"/>
      <p:regular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1186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font" Target="fonts/font19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font" Target="fonts/font1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825" cy="3463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300" cy="415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300" cy="415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825" cy="3463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2d43403fdf_0_12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solidFill>
                  <a:schemeClr val="dk1"/>
                </a:solidFill>
              </a:rPr>
              <a:t>Answer: It does get the robot to delivery chute C.</a:t>
            </a:r>
            <a:endParaRPr dirty="0"/>
          </a:p>
        </p:txBody>
      </p:sp>
      <p:sp>
        <p:nvSpPr>
          <p:cNvPr id="125" name="Google Shape;125;g32d43403fd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2ce1d2aa83_0_33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g32ce1d2aa83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700" cy="3463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2a09224aa3_0_22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g32a09224aa3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700" cy="3463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2cbc2a0e9c_0_0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g32cbc2a0e9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700" cy="3463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2d43403fdf_0_0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g32d43403fd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700" cy="3463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2cbc2a0e9c_0_18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g32cbc2a0e9c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700" cy="3463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2ce1d2aa83_0_0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g32ce1d2aa8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700" cy="3463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2ce1d2aa83_0_7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g32ce1d2aa83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700" cy="3463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2d43403fdf_0_5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g32d43403fdf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700" cy="3463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2cbc2a0e9c_0_33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Answer: It does get the robot to delivery chute C.</a:t>
            </a:r>
            <a:endParaRPr dirty="0"/>
          </a:p>
        </p:txBody>
      </p:sp>
      <p:sp>
        <p:nvSpPr>
          <p:cNvPr id="117" name="Google Shape;117;g32cbc2a0e9c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ria basic layout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80700" y="3534800"/>
            <a:ext cx="8982600" cy="32157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485875" y="352633"/>
            <a:ext cx="8183700" cy="196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800"/>
              <a:buFont typeface="Montserrat"/>
              <a:buNone/>
              <a:defRPr sz="38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485875" y="2317433"/>
            <a:ext cx="8183700" cy="114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Proxima Nova"/>
              <a:buNone/>
              <a:defRPr sz="24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4" name="Google Shape;14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812338" y="5778388"/>
            <a:ext cx="3895725" cy="60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/>
          <p:nvPr/>
        </p:nvSpPr>
        <p:spPr>
          <a:xfrm>
            <a:off x="80700" y="3534800"/>
            <a:ext cx="8982600" cy="3215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title" hasCustomPrompt="1"/>
          </p:nvPr>
        </p:nvSpPr>
        <p:spPr>
          <a:xfrm>
            <a:off x="311700" y="990668"/>
            <a:ext cx="8520600" cy="267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1"/>
          <p:cNvSpPr txBox="1">
            <a:spLocks noGrp="1"/>
          </p:cNvSpPr>
          <p:nvPr>
            <p:ph type="body" idx="1"/>
          </p:nvPr>
        </p:nvSpPr>
        <p:spPr>
          <a:xfrm>
            <a:off x="311700" y="3793576"/>
            <a:ext cx="8520600" cy="173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11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>
            <a:spLocks noGrp="1"/>
          </p:cNvSpPr>
          <p:nvPr>
            <p:ph type="title"/>
          </p:nvPr>
        </p:nvSpPr>
        <p:spPr>
          <a:xfrm>
            <a:off x="195262" y="228600"/>
            <a:ext cx="8015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SzPts val="30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SzPts val="30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SzPts val="30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SzPts val="30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SzPts val="30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>
              <a:spcBef>
                <a:spcPts val="0"/>
              </a:spcBef>
              <a:spcAft>
                <a:spcPts val="0"/>
              </a:spcAft>
              <a:buSzPts val="30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>
              <a:spcBef>
                <a:spcPts val="0"/>
              </a:spcBef>
              <a:spcAft>
                <a:spcPts val="0"/>
              </a:spcAft>
              <a:buSzPts val="30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>
              <a:spcBef>
                <a:spcPts val="0"/>
              </a:spcBef>
              <a:spcAft>
                <a:spcPts val="0"/>
              </a:spcAft>
              <a:buSzPts val="30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>
              <a:spcBef>
                <a:spcPts val="0"/>
              </a:spcBef>
              <a:spcAft>
                <a:spcPts val="0"/>
              </a:spcAft>
              <a:buSzPts val="30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79248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91160" algn="l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Noto Sans Symbols"/>
              <a:buChar char="●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306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ans Symbols"/>
              <a:buChar char="●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7660" algn="l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56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7940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8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7940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8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7940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8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7940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8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7940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8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000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80700" y="3534800"/>
            <a:ext cx="8982600" cy="3215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485875" y="2286000"/>
            <a:ext cx="8183700" cy="10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Font typeface="Montserrat"/>
              <a:buNone/>
              <a:defRPr sz="36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4191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Proxima Nova"/>
              <a:buChar char="●"/>
              <a:defRPr sz="30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○"/>
              <a:defRPr sz="2400"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■"/>
              <a:defRPr sz="2400"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●"/>
              <a:defRPr sz="1800"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3" name="Google Shape;23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974056" y="6451031"/>
            <a:ext cx="1915808" cy="2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137" y="6281913"/>
            <a:ext cx="371380" cy="464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2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490250" y="701800"/>
            <a:ext cx="5604000" cy="545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/>
          <p:nvPr/>
        </p:nvSpPr>
        <p:spPr>
          <a:xfrm>
            <a:off x="4636800" y="107600"/>
            <a:ext cx="4426500" cy="66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2" name="Google Shape;42;p9"/>
          <p:cNvCxnSpPr/>
          <p:nvPr/>
        </p:nvCxnSpPr>
        <p:spPr>
          <a:xfrm>
            <a:off x="5029675" y="59940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3" name="Google Shape;43;p9"/>
          <p:cNvSpPr txBox="1">
            <a:spLocks noGrp="1"/>
          </p:cNvSpPr>
          <p:nvPr>
            <p:ph type="title"/>
          </p:nvPr>
        </p:nvSpPr>
        <p:spPr>
          <a:xfrm>
            <a:off x="265500" y="1575600"/>
            <a:ext cx="4045200" cy="20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ubTitle" idx="1"/>
          </p:nvPr>
        </p:nvSpPr>
        <p:spPr>
          <a:xfrm>
            <a:off x="265500" y="3692001"/>
            <a:ext cx="4045200" cy="17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body" idx="2"/>
          </p:nvPr>
        </p:nvSpPr>
        <p:spPr>
          <a:xfrm>
            <a:off x="4939500" y="965600"/>
            <a:ext cx="3837000" cy="49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lu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Source Sans Pro"/>
              <a:buChar char="●"/>
              <a:defRPr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>
            <a:spLocks noGrp="1"/>
          </p:cNvSpPr>
          <p:nvPr>
            <p:ph type="ctrTitle"/>
          </p:nvPr>
        </p:nvSpPr>
        <p:spPr>
          <a:xfrm>
            <a:off x="485875" y="352633"/>
            <a:ext cx="8183700" cy="19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sz="4800"/>
              <a:t>Algorithms #3</a:t>
            </a:r>
            <a:endParaRPr sz="4800"/>
          </a:p>
        </p:txBody>
      </p:sp>
      <p:sp>
        <p:nvSpPr>
          <p:cNvPr id="68" name="Google Shape;68;p14"/>
          <p:cNvSpPr txBox="1">
            <a:spLocks noGrp="1"/>
          </p:cNvSpPr>
          <p:nvPr>
            <p:ph type="subTitle" idx="1"/>
          </p:nvPr>
        </p:nvSpPr>
        <p:spPr>
          <a:xfrm>
            <a:off x="485875" y="2317433"/>
            <a:ext cx="8183700" cy="11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</a:pPr>
            <a:r>
              <a:rPr lang="en-US" sz="3600">
                <a:solidFill>
                  <a:schemeClr val="dk1"/>
                </a:solidFill>
              </a:rPr>
              <a:t>A supplemental lesson for AP CSP</a:t>
            </a:r>
            <a:endParaRPr sz="3600"/>
          </a:p>
        </p:txBody>
      </p:sp>
    </p:spTree>
  </p:cSld>
  <p:clrMapOvr>
    <a:masterClrMapping/>
  </p:clrMapOvr>
  <p:transition>
    <p:push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3"/>
          <p:cNvSpPr txBox="1">
            <a:spLocks noGrp="1"/>
          </p:cNvSpPr>
          <p:nvPr>
            <p:ph type="title"/>
          </p:nvPr>
        </p:nvSpPr>
        <p:spPr>
          <a:xfrm>
            <a:off x="311700" y="212367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/>
              <a:t>Robot Code: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8" name="Google Shape;128;p23"/>
          <p:cNvSpPr txBox="1">
            <a:spLocks noGrp="1"/>
          </p:cNvSpPr>
          <p:nvPr>
            <p:ph type="body" idx="1"/>
          </p:nvPr>
        </p:nvSpPr>
        <p:spPr>
          <a:xfrm>
            <a:off x="311700" y="978325"/>
            <a:ext cx="8520600" cy="55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Try this sample problem: Does the code get the robot to delivery chute (C)?</a:t>
            </a:r>
            <a:endParaRPr sz="3200"/>
          </a:p>
          <a:p>
            <a:pPr marL="0" marR="0" lvl="0" indent="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3200"/>
          </a:p>
          <a:p>
            <a:pPr marL="0" marR="0" lvl="0" indent="0" algn="l" rtl="0">
              <a:lnSpc>
                <a:spcPct val="110000"/>
              </a:lnSpc>
              <a:spcBef>
                <a:spcPts val="800"/>
              </a:spcBef>
              <a:spcAft>
                <a:spcPts val="800"/>
              </a:spcAft>
              <a:buNone/>
            </a:pPr>
            <a:endParaRPr sz="3200"/>
          </a:p>
        </p:txBody>
      </p:sp>
      <p:sp>
        <p:nvSpPr>
          <p:cNvPr id="129" name="Google Shape;129;p23"/>
          <p:cNvSpPr txBox="1"/>
          <p:nvPr/>
        </p:nvSpPr>
        <p:spPr>
          <a:xfrm>
            <a:off x="4767300" y="2219325"/>
            <a:ext cx="4065000" cy="4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PROGRAM #2:</a:t>
            </a:r>
            <a:endParaRPr sz="1800" b="1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US" sz="1800" b="1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REPEAT 2 TIMES:</a:t>
            </a:r>
            <a:br>
              <a:rPr lang="en-US" sz="1800" b="1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-US" sz="1800" b="1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{  ROTATE_RIGHT()</a:t>
            </a:r>
            <a:endParaRPr sz="1800" b="1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US" sz="1800" b="1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   MOVE_FORWARD()</a:t>
            </a:r>
            <a:endParaRPr sz="1800" b="1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US" sz="1800" b="1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   MOVE_FORWARD()</a:t>
            </a:r>
            <a:endParaRPr sz="1800" b="1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US" sz="1800" b="1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   MOVE_FORWARD()</a:t>
            </a:r>
            <a:endParaRPr sz="1800" b="1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US" sz="1800" b="1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   ROTATE_RIGHT()</a:t>
            </a:r>
            <a:endParaRPr sz="1800" b="1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US" sz="1800" b="1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   ROTATE_RIGHT()</a:t>
            </a:r>
            <a:endParaRPr sz="1800" b="1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US" sz="1800" b="1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}</a:t>
            </a:r>
            <a:endParaRPr sz="1800" b="1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US" sz="1800" b="1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REPEAT 2 TIMES:</a:t>
            </a:r>
            <a:endParaRPr sz="1800" b="1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US" sz="1800" b="1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{  ROTATE_LEFT()</a:t>
            </a:r>
            <a:endParaRPr sz="1800" b="1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US" sz="1800" b="1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   MOVE_FORWARD()</a:t>
            </a:r>
            <a:endParaRPr sz="1800" b="1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US" sz="1800" b="1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}</a:t>
            </a:r>
            <a:endParaRPr sz="1800" b="1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id="130" name="Google Shape;13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8333" y="2219325"/>
            <a:ext cx="3902900" cy="3949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4"/>
          <p:cNvSpPr txBox="1">
            <a:spLocks noGrp="1"/>
          </p:cNvSpPr>
          <p:nvPr>
            <p:ph type="title"/>
          </p:nvPr>
        </p:nvSpPr>
        <p:spPr>
          <a:xfrm>
            <a:off x="311700" y="212367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/>
              <a:t>Your turn!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6" name="Google Shape;136;p24"/>
          <p:cNvSpPr txBox="1">
            <a:spLocks noGrp="1"/>
          </p:cNvSpPr>
          <p:nvPr>
            <p:ph type="body" idx="1"/>
          </p:nvPr>
        </p:nvSpPr>
        <p:spPr>
          <a:xfrm>
            <a:off x="452275" y="962725"/>
            <a:ext cx="8520600" cy="55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marR="0" lvl="0" indent="-4318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US" sz="3200"/>
              <a:t>Complete the problems on your activity guide.</a:t>
            </a:r>
            <a:endParaRPr sz="3200"/>
          </a:p>
          <a:p>
            <a:pPr marL="0" marR="0" lvl="0" indent="0" algn="l" rtl="0">
              <a:lnSpc>
                <a:spcPct val="110000"/>
              </a:lnSpc>
              <a:spcBef>
                <a:spcPts val="800"/>
              </a:spcBef>
              <a:spcAft>
                <a:spcPts val="800"/>
              </a:spcAft>
              <a:buNone/>
            </a:pPr>
            <a:endParaRPr sz="3200"/>
          </a:p>
        </p:txBody>
      </p:sp>
      <p:pic>
        <p:nvPicPr>
          <p:cNvPr id="137" name="Google Shape;13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94600" y="2825800"/>
            <a:ext cx="1798675" cy="167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>
            <a:spLocks noGrp="1"/>
          </p:cNvSpPr>
          <p:nvPr>
            <p:ph type="title"/>
          </p:nvPr>
        </p:nvSpPr>
        <p:spPr>
          <a:xfrm>
            <a:off x="311700" y="212367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/>
              <a:t>Algorithms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4" name="Google Shape;74;p15"/>
          <p:cNvSpPr txBox="1">
            <a:spLocks noGrp="1"/>
          </p:cNvSpPr>
          <p:nvPr>
            <p:ph type="body" idx="1"/>
          </p:nvPr>
        </p:nvSpPr>
        <p:spPr>
          <a:xfrm>
            <a:off x="311700" y="978325"/>
            <a:ext cx="8520600" cy="55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AP CSP Big Idea #3</a:t>
            </a:r>
            <a:endParaRPr sz="3200"/>
          </a:p>
          <a:p>
            <a:pPr marL="457200" marR="0" lvl="0" indent="-4318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3200"/>
              <a:buChar char="●"/>
            </a:pPr>
            <a:r>
              <a:rPr lang="en-US" sz="3200"/>
              <a:t>All programming languages use similar programming structures and commands.</a:t>
            </a:r>
            <a:endParaRPr sz="3200"/>
          </a:p>
          <a:p>
            <a:pPr marL="457200" marR="0" lvl="0" indent="-4318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US" sz="3200"/>
              <a:t>Students should have a basic understanding of how these building blocks are combined to form algorithms and abstractions.</a:t>
            </a:r>
            <a:endParaRPr sz="3200"/>
          </a:p>
          <a:p>
            <a:pPr marL="457200" marR="0" lvl="0" indent="-4318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US" sz="3200"/>
              <a:t>This big idea focuses on determining the efficiency of algorithms, as well as writing and implementing algorithms in a program.</a:t>
            </a:r>
            <a:endParaRPr sz="3200"/>
          </a:p>
          <a:p>
            <a:pPr marL="0" marR="0" lvl="0" indent="0" algn="l" rtl="0">
              <a:lnSpc>
                <a:spcPct val="110000"/>
              </a:lnSpc>
              <a:spcBef>
                <a:spcPts val="800"/>
              </a:spcBef>
              <a:spcAft>
                <a:spcPts val="800"/>
              </a:spcAft>
              <a:buNone/>
            </a:pPr>
            <a:endParaRPr sz="3200"/>
          </a:p>
        </p:txBody>
      </p:sp>
    </p:spTree>
  </p:cSld>
  <p:clrMapOvr>
    <a:masterClrMapping/>
  </p:clrMapOvr>
  <p:transition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>
            <a:spLocks noGrp="1"/>
          </p:cNvSpPr>
          <p:nvPr>
            <p:ph type="title"/>
          </p:nvPr>
        </p:nvSpPr>
        <p:spPr>
          <a:xfrm>
            <a:off x="311700" y="212367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/>
              <a:t>Algorithms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0" name="Google Shape;80;p16"/>
          <p:cNvSpPr txBox="1">
            <a:spLocks noGrp="1"/>
          </p:cNvSpPr>
          <p:nvPr>
            <p:ph type="body" idx="1"/>
          </p:nvPr>
        </p:nvSpPr>
        <p:spPr>
          <a:xfrm>
            <a:off x="311700" y="978325"/>
            <a:ext cx="8520600" cy="55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The algorithms you have evaluated so far have used sequencing and selection.</a:t>
            </a:r>
            <a:endParaRPr sz="3200"/>
          </a:p>
          <a:p>
            <a:pPr marL="0" marR="0" lvl="0" indent="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3200"/>
              <a:t>From CollegeBoard Create PT Rubric:</a:t>
            </a:r>
            <a:endParaRPr sz="3200"/>
          </a:p>
          <a:p>
            <a:pPr marL="457200" marR="0" lvl="0" indent="-3810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2400"/>
              <a:buChar char="●"/>
            </a:pPr>
            <a:r>
              <a:rPr lang="en-US" sz="2400" b="1"/>
              <a:t>Sequencing: </a:t>
            </a:r>
            <a:r>
              <a:rPr lang="en-US" sz="2400"/>
              <a:t>The application of each step of an algorithm in the order in which the code statements are given.</a:t>
            </a:r>
            <a:endParaRPr sz="2400"/>
          </a:p>
          <a:p>
            <a:pPr marL="457200" marR="0" lvl="0" indent="-3810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 b="1"/>
              <a:t>Selection (conditional statement):</a:t>
            </a:r>
            <a:r>
              <a:rPr lang="en-US" sz="2400"/>
              <a:t> A selection / conditional statement affects the sequential flow of control by executing different statements based on a condition being true or false. The use of if-statements and try/exception statements are examples of selection / conditional statements.</a:t>
            </a:r>
            <a:endParaRPr sz="2400"/>
          </a:p>
        </p:txBody>
      </p:sp>
    </p:spTree>
  </p:cSld>
  <p:clrMapOvr>
    <a:masterClrMapping/>
  </p:clrMapOvr>
  <p:transition>
    <p:push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>
            <a:spLocks noGrp="1"/>
          </p:cNvSpPr>
          <p:nvPr>
            <p:ph type="title"/>
          </p:nvPr>
        </p:nvSpPr>
        <p:spPr>
          <a:xfrm>
            <a:off x="311700" y="212367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/>
              <a:t>Algorithms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6" name="Google Shape;86;p17"/>
          <p:cNvSpPr txBox="1">
            <a:spLocks noGrp="1"/>
          </p:cNvSpPr>
          <p:nvPr>
            <p:ph type="body" idx="1"/>
          </p:nvPr>
        </p:nvSpPr>
        <p:spPr>
          <a:xfrm>
            <a:off x="311700" y="978325"/>
            <a:ext cx="8520600" cy="55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Algorithms also use iteration.</a:t>
            </a:r>
            <a:endParaRPr sz="3200"/>
          </a:p>
          <a:p>
            <a:pPr marL="0" marR="0" lvl="0" indent="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3200"/>
              <a:t>From CollegeBoard Create PT Rubric:</a:t>
            </a:r>
            <a:endParaRPr sz="3200"/>
          </a:p>
          <a:p>
            <a:pPr marL="457200" marR="0" lvl="0" indent="-3810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2400"/>
              <a:buChar char="●"/>
            </a:pPr>
            <a:r>
              <a:rPr lang="en-US" sz="2400" b="1"/>
              <a:t>Iteration: </a:t>
            </a:r>
            <a:r>
              <a:rPr lang="en-US" sz="2400"/>
              <a:t>Iteration is a repetitive portion of an algorithm. Iteration repeats until a given condition is met or for a specified number of times.</a:t>
            </a:r>
            <a:endParaRPr sz="2400"/>
          </a:p>
          <a:p>
            <a:pPr marL="457200" marR="0" lvl="0" indent="-3810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A while loop and a for loop are examples of iteration.</a:t>
            </a:r>
            <a:endParaRPr sz="2400"/>
          </a:p>
          <a:p>
            <a:pPr marL="457200" marR="0" lvl="0" indent="-3810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Another example is a repeat loop.</a:t>
            </a:r>
            <a:endParaRPr sz="2400"/>
          </a:p>
          <a:p>
            <a:pPr marL="457200" marR="0" lvl="0" indent="-3810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You will see robot code problems with repeat loops on the AP Exam.</a:t>
            </a:r>
            <a:endParaRPr sz="2400"/>
          </a:p>
        </p:txBody>
      </p:sp>
    </p:spTree>
  </p:cSld>
  <p:clrMapOvr>
    <a:masterClrMapping/>
  </p:clrMapOvr>
  <p:transition>
    <p:push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>
            <a:spLocks noGrp="1"/>
          </p:cNvSpPr>
          <p:nvPr>
            <p:ph type="title"/>
          </p:nvPr>
        </p:nvSpPr>
        <p:spPr>
          <a:xfrm>
            <a:off x="311700" y="212367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/>
              <a:t>Review: Robot Commands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2" name="Google Shape;92;p18"/>
          <p:cNvSpPr txBox="1">
            <a:spLocks noGrp="1"/>
          </p:cNvSpPr>
          <p:nvPr>
            <p:ph type="body" idx="1"/>
          </p:nvPr>
        </p:nvSpPr>
        <p:spPr>
          <a:xfrm>
            <a:off x="311700" y="978325"/>
            <a:ext cx="8520600" cy="57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highlight>
                  <a:srgbClr val="CFE2F3"/>
                </a:highlight>
              </a:rPr>
              <a:t>MOVE_FORWARD()</a:t>
            </a:r>
            <a:endParaRPr sz="2400" b="1">
              <a:highlight>
                <a:srgbClr val="CFE2F3"/>
              </a:highlight>
            </a:endParaRPr>
          </a:p>
          <a:p>
            <a:pPr marL="457200" marR="0" lvl="0" indent="-3810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Robot moves one square forward in the direction it is facing.</a:t>
            </a:r>
            <a:endParaRPr sz="2400"/>
          </a:p>
          <a:p>
            <a:pPr marL="0" marR="0" lvl="0" indent="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2400" b="1">
                <a:highlight>
                  <a:srgbClr val="F4CCCC"/>
                </a:highlight>
              </a:rPr>
              <a:t>ROTATE_LEFT()</a:t>
            </a:r>
            <a:endParaRPr sz="2400" b="1">
              <a:highlight>
                <a:srgbClr val="F4CCCC"/>
              </a:highlight>
            </a:endParaRPr>
          </a:p>
          <a:p>
            <a:pPr marL="457200" marR="0" lvl="0" indent="-3810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Robot rotates 90 degrees counterclockwise (robot’s left) in the square it is in.</a:t>
            </a:r>
            <a:endParaRPr sz="2400"/>
          </a:p>
          <a:p>
            <a:pPr marL="0" marR="0" lvl="0" indent="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2400" b="1">
                <a:highlight>
                  <a:srgbClr val="D9EAD3"/>
                </a:highlight>
              </a:rPr>
              <a:t>ROTATE_RIGHT()</a:t>
            </a:r>
            <a:endParaRPr sz="2400" b="1">
              <a:highlight>
                <a:srgbClr val="D9EAD3"/>
              </a:highlight>
            </a:endParaRPr>
          </a:p>
          <a:p>
            <a:pPr marL="457200" marR="0" lvl="0" indent="-3810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Robot rotates 90 degrees clockwise (robot’s right) in the square it is in.</a:t>
            </a:r>
            <a:endParaRPr sz="2400"/>
          </a:p>
          <a:p>
            <a:pPr marL="0" marR="0" lvl="0" indent="0" algn="l" rtl="0">
              <a:lnSpc>
                <a:spcPct val="1100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rPr lang="en-US" sz="2400" i="1">
                <a:solidFill>
                  <a:srgbClr val="9900FF"/>
                </a:solidFill>
              </a:rPr>
              <a:t>If any of the commands have a number in parenthesis (an argument), the action is performed that many times. Otherwise, the action is performed once.</a:t>
            </a:r>
            <a:endParaRPr sz="2400" i="1">
              <a:solidFill>
                <a:srgbClr val="9900FF"/>
              </a:solidFill>
            </a:endParaRPr>
          </a:p>
        </p:txBody>
      </p:sp>
    </p:spTree>
  </p:cSld>
  <p:clrMapOvr>
    <a:masterClrMapping/>
  </p:clrMapOvr>
  <p:transition>
    <p:push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>
            <a:spLocks noGrp="1"/>
          </p:cNvSpPr>
          <p:nvPr>
            <p:ph type="title"/>
          </p:nvPr>
        </p:nvSpPr>
        <p:spPr>
          <a:xfrm>
            <a:off x="311700" y="212367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/>
              <a:t>Review: Robot Commands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8" name="Google Shape;98;p19"/>
          <p:cNvSpPr txBox="1">
            <a:spLocks noGrp="1"/>
          </p:cNvSpPr>
          <p:nvPr>
            <p:ph type="body" idx="1"/>
          </p:nvPr>
        </p:nvSpPr>
        <p:spPr>
          <a:xfrm>
            <a:off x="311700" y="978325"/>
            <a:ext cx="8520600" cy="57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highlight>
                  <a:srgbClr val="FCE5CD"/>
                </a:highlight>
              </a:rPr>
              <a:t>CAN_MOVE(direction)</a:t>
            </a:r>
            <a:endParaRPr sz="2400" b="1">
              <a:highlight>
                <a:srgbClr val="FCE5CD"/>
              </a:highlight>
            </a:endParaRPr>
          </a:p>
          <a:p>
            <a:pPr marL="457200" marR="0" lvl="0" indent="-3810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Using robot sensors, the robot checks to see if there is an open square in the direction specified. </a:t>
            </a:r>
            <a:endParaRPr sz="2400"/>
          </a:p>
          <a:p>
            <a:pPr marL="457200" marR="0" lvl="0" indent="-3810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The statement evaluates to True or False.</a:t>
            </a:r>
            <a:endParaRPr sz="2400"/>
          </a:p>
          <a:p>
            <a:pPr marL="457200" marR="0" lvl="0" indent="-3810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The robot does not move, but answers the question: Can I move [left, right, or forward]?</a:t>
            </a:r>
            <a:endParaRPr sz="2400" i="1">
              <a:solidFill>
                <a:srgbClr val="9900FF"/>
              </a:solidFill>
            </a:endParaRPr>
          </a:p>
        </p:txBody>
      </p:sp>
      <p:pic>
        <p:nvPicPr>
          <p:cNvPr id="99" name="Google Shape;9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0850" y="3756163"/>
            <a:ext cx="2667000" cy="2657475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9"/>
          <p:cNvSpPr txBox="1"/>
          <p:nvPr/>
        </p:nvSpPr>
        <p:spPr>
          <a:xfrm>
            <a:off x="3705500" y="3833600"/>
            <a:ext cx="4342800" cy="23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38761D"/>
                </a:solidFill>
                <a:latin typeface="Roboto Mono"/>
                <a:ea typeface="Roboto Mono"/>
                <a:cs typeface="Roboto Mono"/>
                <a:sym typeface="Roboto Mono"/>
              </a:rPr>
              <a:t>CAN_MOVE(forward) → True</a:t>
            </a:r>
            <a:endParaRPr sz="2000">
              <a:solidFill>
                <a:srgbClr val="38761D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0000"/>
                </a:solidFill>
                <a:latin typeface="Roboto Mono"/>
                <a:ea typeface="Roboto Mono"/>
                <a:cs typeface="Roboto Mono"/>
                <a:sym typeface="Roboto Mono"/>
              </a:rPr>
              <a:t>CAN_MOVE(left) → False</a:t>
            </a:r>
            <a:endParaRPr sz="2000">
              <a:solidFill>
                <a:srgbClr val="FF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0000"/>
                </a:solidFill>
                <a:latin typeface="Roboto Mono"/>
                <a:ea typeface="Roboto Mono"/>
                <a:cs typeface="Roboto Mono"/>
                <a:sym typeface="Roboto Mono"/>
              </a:rPr>
              <a:t>CAN_MOVE(right) → False</a:t>
            </a:r>
            <a:endParaRPr sz="2000">
              <a:solidFill>
                <a:srgbClr val="FF0000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  <p:transition>
    <p:push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>
            <a:spLocks noGrp="1"/>
          </p:cNvSpPr>
          <p:nvPr>
            <p:ph type="title"/>
          </p:nvPr>
        </p:nvSpPr>
        <p:spPr>
          <a:xfrm>
            <a:off x="311700" y="212367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/>
              <a:t>Robot Selection Structures: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6" name="Google Shape;106;p20"/>
          <p:cNvSpPr txBox="1">
            <a:spLocks noGrp="1"/>
          </p:cNvSpPr>
          <p:nvPr>
            <p:ph type="body" idx="1"/>
          </p:nvPr>
        </p:nvSpPr>
        <p:spPr>
          <a:xfrm>
            <a:off x="311700" y="978325"/>
            <a:ext cx="4237500" cy="57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highlight>
                  <a:srgbClr val="FFF2CC"/>
                </a:highlight>
              </a:rPr>
              <a:t>IF (condition)</a:t>
            </a:r>
            <a:endParaRPr sz="2400" b="1">
              <a:highlight>
                <a:srgbClr val="FFF2CC"/>
              </a:highlight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2400" b="1">
                <a:highlight>
                  <a:srgbClr val="FFF2CC"/>
                </a:highlight>
              </a:rPr>
              <a:t>{    robot commands</a:t>
            </a:r>
            <a:endParaRPr sz="2400" b="1">
              <a:highlight>
                <a:srgbClr val="FFF2CC"/>
              </a:highlight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2400" b="1">
                <a:highlight>
                  <a:srgbClr val="FFF2CC"/>
                </a:highlight>
              </a:rPr>
              <a:t>}</a:t>
            </a:r>
            <a:endParaRPr sz="2400" b="1">
              <a:highlight>
                <a:srgbClr val="FFF2CC"/>
              </a:highlight>
            </a:endParaRPr>
          </a:p>
          <a:p>
            <a:pPr marL="457200" marR="0" lvl="0" indent="-3810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The robot commands will execute only when the condition is True. When the condition is False, the robot commands are skipped.</a:t>
            </a:r>
            <a:endParaRPr sz="2400" i="1">
              <a:solidFill>
                <a:srgbClr val="9900FF"/>
              </a:solidFill>
            </a:endParaRPr>
          </a:p>
        </p:txBody>
      </p:sp>
      <p:sp>
        <p:nvSpPr>
          <p:cNvPr id="107" name="Google Shape;107;p20"/>
          <p:cNvSpPr txBox="1">
            <a:spLocks noGrp="1"/>
          </p:cNvSpPr>
          <p:nvPr>
            <p:ph type="body" idx="1"/>
          </p:nvPr>
        </p:nvSpPr>
        <p:spPr>
          <a:xfrm>
            <a:off x="4594800" y="978325"/>
            <a:ext cx="4237500" cy="57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highlight>
                  <a:srgbClr val="FFF2CC"/>
                </a:highlight>
              </a:rPr>
              <a:t>IF (condition)</a:t>
            </a:r>
            <a:endParaRPr sz="2400" b="1">
              <a:highlight>
                <a:srgbClr val="FFF2CC"/>
              </a:highlight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2400" b="1">
                <a:highlight>
                  <a:srgbClr val="FFF2CC"/>
                </a:highlight>
              </a:rPr>
              <a:t>{    robot commands</a:t>
            </a:r>
            <a:endParaRPr sz="2400" b="1">
              <a:highlight>
                <a:srgbClr val="FFF2CC"/>
              </a:highlight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2400" b="1">
                <a:highlight>
                  <a:srgbClr val="FFF2CC"/>
                </a:highlight>
              </a:rPr>
              <a:t>}</a:t>
            </a:r>
            <a:endParaRPr sz="2400" b="1">
              <a:highlight>
                <a:srgbClr val="FFF2CC"/>
              </a:highlight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2400" b="1">
                <a:highlight>
                  <a:srgbClr val="FFF2CC"/>
                </a:highlight>
              </a:rPr>
              <a:t>ELSE</a:t>
            </a:r>
            <a:endParaRPr sz="2400" b="1">
              <a:highlight>
                <a:srgbClr val="FFF2CC"/>
              </a:highlight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2400" b="1">
                <a:highlight>
                  <a:srgbClr val="FFF2CC"/>
                </a:highlight>
              </a:rPr>
              <a:t>{    robot commands</a:t>
            </a:r>
            <a:endParaRPr sz="2400" b="1">
              <a:highlight>
                <a:srgbClr val="FFF2CC"/>
              </a:highlight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2400" b="1">
                <a:highlight>
                  <a:srgbClr val="FFF2CC"/>
                </a:highlight>
              </a:rPr>
              <a:t>}</a:t>
            </a:r>
            <a:endParaRPr sz="2400" b="1">
              <a:highlight>
                <a:srgbClr val="FFF2CC"/>
              </a:highlight>
            </a:endParaRPr>
          </a:p>
          <a:p>
            <a:pPr marL="457200" marR="0" lvl="0" indent="-3810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The first commands will execute only when the condition is True. When the condition is False, the second set of commands is executed.</a:t>
            </a:r>
            <a:endParaRPr sz="2400" i="1">
              <a:solidFill>
                <a:srgbClr val="9900FF"/>
              </a:solidFill>
            </a:endParaRPr>
          </a:p>
        </p:txBody>
      </p:sp>
    </p:spTree>
  </p:cSld>
  <p:clrMapOvr>
    <a:masterClrMapping/>
  </p:clrMapOvr>
  <p:transition>
    <p:push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 txBox="1">
            <a:spLocks noGrp="1"/>
          </p:cNvSpPr>
          <p:nvPr>
            <p:ph type="title"/>
          </p:nvPr>
        </p:nvSpPr>
        <p:spPr>
          <a:xfrm>
            <a:off x="311700" y="212367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/>
              <a:t>Robot Iteration Structures: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3" name="Google Shape;113;p21"/>
          <p:cNvSpPr txBox="1">
            <a:spLocks noGrp="1"/>
          </p:cNvSpPr>
          <p:nvPr>
            <p:ph type="body" idx="1"/>
          </p:nvPr>
        </p:nvSpPr>
        <p:spPr>
          <a:xfrm>
            <a:off x="311700" y="978325"/>
            <a:ext cx="4237500" cy="57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20000"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highlight>
                  <a:srgbClr val="D9D2E9"/>
                </a:highlight>
              </a:rPr>
              <a:t>REPEAT n TIMES</a:t>
            </a:r>
            <a:endParaRPr sz="2400" b="1">
              <a:highlight>
                <a:srgbClr val="D9D2E9"/>
              </a:highlight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2400" b="1">
                <a:highlight>
                  <a:srgbClr val="D9D2E9"/>
                </a:highlight>
              </a:rPr>
              <a:t>{    robot commands</a:t>
            </a:r>
            <a:endParaRPr sz="2400" b="1">
              <a:highlight>
                <a:srgbClr val="D9D2E9"/>
              </a:highlight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2400" b="1">
                <a:highlight>
                  <a:srgbClr val="D9D2E9"/>
                </a:highlight>
              </a:rPr>
              <a:t>}</a:t>
            </a:r>
            <a:endParaRPr sz="2400" b="1">
              <a:highlight>
                <a:srgbClr val="D9D2E9"/>
              </a:highlight>
            </a:endParaRPr>
          </a:p>
          <a:p>
            <a:pPr marL="457200" marR="0" lvl="0" indent="-3810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Like a for loop</a:t>
            </a:r>
            <a:endParaRPr sz="2400"/>
          </a:p>
          <a:p>
            <a:pPr marL="457200" marR="0" lvl="0" indent="-3810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Robot commands are repeated exactly n times.</a:t>
            </a:r>
            <a:endParaRPr sz="2400"/>
          </a:p>
          <a:p>
            <a:pPr marL="0" marR="0" lvl="0" indent="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US" sz="2400" b="1">
                <a:highlight>
                  <a:srgbClr val="D9D2E9"/>
                </a:highlight>
              </a:rPr>
              <a:t>REPEAT FOREVER</a:t>
            </a:r>
            <a:endParaRPr sz="2400" b="1">
              <a:highlight>
                <a:srgbClr val="D9D2E9"/>
              </a:highlight>
            </a:endParaRPr>
          </a:p>
          <a:p>
            <a:pPr marL="0" lvl="0" indent="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US" sz="2400" b="1">
                <a:highlight>
                  <a:srgbClr val="D9D2E9"/>
                </a:highlight>
              </a:rPr>
              <a:t>{    robot commands</a:t>
            </a:r>
            <a:endParaRPr sz="2400" b="1">
              <a:highlight>
                <a:srgbClr val="D9D2E9"/>
              </a:highlight>
            </a:endParaRPr>
          </a:p>
          <a:p>
            <a:pPr marL="0" lvl="0" indent="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US" sz="2400" b="1">
                <a:highlight>
                  <a:srgbClr val="D9D2E9"/>
                </a:highlight>
              </a:rPr>
              <a:t>}</a:t>
            </a:r>
            <a:endParaRPr sz="2400" b="1">
              <a:highlight>
                <a:srgbClr val="D9D2E9"/>
              </a:highlight>
            </a:endParaRPr>
          </a:p>
          <a:p>
            <a:pPr marL="457200" lvl="0" indent="-3810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Like a while true loop</a:t>
            </a:r>
            <a:endParaRPr sz="2400"/>
          </a:p>
          <a:p>
            <a:pPr marL="457200" lvl="0" indent="-3810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Robot commands are repeated over and over, indefinitely. </a:t>
            </a:r>
            <a:endParaRPr sz="2400"/>
          </a:p>
        </p:txBody>
      </p:sp>
      <p:sp>
        <p:nvSpPr>
          <p:cNvPr id="114" name="Google Shape;114;p21"/>
          <p:cNvSpPr txBox="1">
            <a:spLocks noGrp="1"/>
          </p:cNvSpPr>
          <p:nvPr>
            <p:ph type="body" idx="1"/>
          </p:nvPr>
        </p:nvSpPr>
        <p:spPr>
          <a:xfrm>
            <a:off x="4594800" y="978325"/>
            <a:ext cx="4237500" cy="57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highlight>
                  <a:srgbClr val="D9D2E9"/>
                </a:highlight>
              </a:rPr>
              <a:t>REPEAT UNTIL (condition)</a:t>
            </a:r>
            <a:endParaRPr sz="2400" b="1">
              <a:highlight>
                <a:srgbClr val="D9D2E9"/>
              </a:highlight>
            </a:endParaRPr>
          </a:p>
          <a:p>
            <a:pPr marL="0" lvl="0" indent="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2400" b="1">
                <a:highlight>
                  <a:srgbClr val="D9D2E9"/>
                </a:highlight>
              </a:rPr>
              <a:t>{    robot commands</a:t>
            </a:r>
            <a:endParaRPr sz="2400" b="1">
              <a:highlight>
                <a:srgbClr val="D9D2E9"/>
              </a:highlight>
            </a:endParaRPr>
          </a:p>
          <a:p>
            <a:pPr marL="0" lvl="0" indent="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2400" b="1">
                <a:highlight>
                  <a:srgbClr val="D9D2E9"/>
                </a:highlight>
              </a:rPr>
              <a:t>}</a:t>
            </a:r>
            <a:endParaRPr sz="2400" b="1">
              <a:highlight>
                <a:srgbClr val="D9D2E9"/>
              </a:highlight>
            </a:endParaRPr>
          </a:p>
          <a:p>
            <a:pPr marL="457200" marR="0" lvl="0" indent="-3810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Similar to a while loop</a:t>
            </a:r>
            <a:endParaRPr sz="2400"/>
          </a:p>
          <a:p>
            <a:pPr marL="457200" marR="0" lvl="0" indent="-3810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Robot commands execute only when the condition is </a:t>
            </a:r>
            <a:r>
              <a:rPr lang="en-US" sz="2400" b="1"/>
              <a:t>false</a:t>
            </a:r>
            <a:r>
              <a:rPr lang="en-US" sz="2400"/>
              <a:t>. </a:t>
            </a:r>
            <a:endParaRPr sz="2400"/>
          </a:p>
          <a:p>
            <a:pPr marL="457200" marR="0" lvl="0" indent="-3810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When the condition is true, the commands are no longer executed.</a:t>
            </a:r>
            <a:endParaRPr sz="2400"/>
          </a:p>
        </p:txBody>
      </p:sp>
    </p:spTree>
  </p:cSld>
  <p:clrMapOvr>
    <a:masterClrMapping/>
  </p:clrMapOvr>
  <p:transition>
    <p:push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2"/>
          <p:cNvSpPr txBox="1">
            <a:spLocks noGrp="1"/>
          </p:cNvSpPr>
          <p:nvPr>
            <p:ph type="title"/>
          </p:nvPr>
        </p:nvSpPr>
        <p:spPr>
          <a:xfrm>
            <a:off x="311700" y="212367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/>
              <a:t>Robot Code: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0" name="Google Shape;120;p22"/>
          <p:cNvSpPr txBox="1">
            <a:spLocks noGrp="1"/>
          </p:cNvSpPr>
          <p:nvPr>
            <p:ph type="body" idx="1"/>
          </p:nvPr>
        </p:nvSpPr>
        <p:spPr>
          <a:xfrm>
            <a:off x="311700" y="978325"/>
            <a:ext cx="8520600" cy="55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Try this sample problem: Does the code get the robot to delivery chute (C)?</a:t>
            </a:r>
            <a:endParaRPr sz="3200"/>
          </a:p>
          <a:p>
            <a:pPr marL="0" marR="0" lvl="0" indent="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3200"/>
          </a:p>
          <a:p>
            <a:pPr marL="0" marR="0" lvl="0" indent="0" algn="l" rtl="0">
              <a:lnSpc>
                <a:spcPct val="110000"/>
              </a:lnSpc>
              <a:spcBef>
                <a:spcPts val="800"/>
              </a:spcBef>
              <a:spcAft>
                <a:spcPts val="800"/>
              </a:spcAft>
              <a:buNone/>
            </a:pPr>
            <a:endParaRPr sz="3200"/>
          </a:p>
        </p:txBody>
      </p:sp>
      <p:sp>
        <p:nvSpPr>
          <p:cNvPr id="121" name="Google Shape;121;p22"/>
          <p:cNvSpPr txBox="1"/>
          <p:nvPr/>
        </p:nvSpPr>
        <p:spPr>
          <a:xfrm>
            <a:off x="4767300" y="2219325"/>
            <a:ext cx="4065000" cy="4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PROGRAM #1:</a:t>
            </a:r>
            <a:endParaRPr sz="1800" b="1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US" sz="1800" b="1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REPEAT 2 TIMES:</a:t>
            </a:r>
            <a:br>
              <a:rPr lang="en-US" sz="1800" b="1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-US" sz="1800" b="1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{  MOVE_FORWARD()</a:t>
            </a:r>
            <a:endParaRPr sz="1800" b="1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US" sz="1800" b="1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   MOVE_FORWARD()</a:t>
            </a:r>
            <a:endParaRPr sz="1800" b="1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US" sz="1800" b="1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   MOVE_FORWARD()</a:t>
            </a:r>
            <a:endParaRPr sz="1800" b="1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US" sz="1800" b="1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   ROTATE_RIGHT()</a:t>
            </a:r>
            <a:endParaRPr sz="1800" b="1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US" sz="1800" b="1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}</a:t>
            </a:r>
            <a:endParaRPr sz="1800" b="1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US" sz="1800" b="1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REPEAT 2 TIMES:</a:t>
            </a:r>
            <a:endParaRPr sz="1800" b="1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US" sz="1800" b="1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{  ROTATE_LEFT()</a:t>
            </a:r>
            <a:endParaRPr sz="1800" b="1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US" sz="1800" b="1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   MOVE_FORWARD()</a:t>
            </a:r>
            <a:endParaRPr sz="1800" b="1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US" sz="1800" b="1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}</a:t>
            </a:r>
            <a:endParaRPr sz="1800" b="1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id="122" name="Google Shape;12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8333" y="2219325"/>
            <a:ext cx="3902900" cy="3949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r"/>
  </p:transition>
</p:sld>
</file>

<file path=ppt/theme/theme1.xml><?xml version="1.0" encoding="utf-8"?>
<a:theme xmlns:a="http://schemas.openxmlformats.org/drawingml/2006/main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731</Words>
  <Application>Microsoft Office PowerPoint</Application>
  <PresentationFormat>On-screen Show (4:3)</PresentationFormat>
  <Paragraphs>99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Source Sans Pro</vt:lpstr>
      <vt:lpstr>Arial</vt:lpstr>
      <vt:lpstr>Arial Black</vt:lpstr>
      <vt:lpstr>Proxima Nova</vt:lpstr>
      <vt:lpstr>Raleway</vt:lpstr>
      <vt:lpstr>Roboto Mono</vt:lpstr>
      <vt:lpstr>Noto Sans Symbols</vt:lpstr>
      <vt:lpstr>Montserrat</vt:lpstr>
      <vt:lpstr>Plum</vt:lpstr>
      <vt:lpstr>Algorithms #3</vt:lpstr>
      <vt:lpstr>Algorithms</vt:lpstr>
      <vt:lpstr>Algorithms</vt:lpstr>
      <vt:lpstr>Algorithms</vt:lpstr>
      <vt:lpstr>Review: Robot Commands</vt:lpstr>
      <vt:lpstr>Review: Robot Commands</vt:lpstr>
      <vt:lpstr>Robot Selection Structures:</vt:lpstr>
      <vt:lpstr>Robot Iteration Structures:</vt:lpstr>
      <vt:lpstr>Robot Code:</vt:lpstr>
      <vt:lpstr>Robot Code:</vt:lpstr>
      <vt:lpstr>Your turn!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Jill Jones</cp:lastModifiedBy>
  <cp:revision>1</cp:revision>
  <dcterms:modified xsi:type="dcterms:W3CDTF">2025-05-09T16:50:29Z</dcterms:modified>
</cp:coreProperties>
</file>